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  <p:sldId id="263" r:id="rId9"/>
    <p:sldId id="278" r:id="rId10"/>
    <p:sldId id="277" r:id="rId11"/>
    <p:sldId id="264" r:id="rId12"/>
    <p:sldId id="265" r:id="rId13"/>
    <p:sldId id="266" r:id="rId14"/>
    <p:sldId id="271" r:id="rId15"/>
    <p:sldId id="267" r:id="rId16"/>
    <p:sldId id="269" r:id="rId17"/>
    <p:sldId id="268" r:id="rId18"/>
    <p:sldId id="272" r:id="rId19"/>
    <p:sldId id="270" r:id="rId20"/>
    <p:sldId id="280" r:id="rId21"/>
    <p:sldId id="281" r:id="rId22"/>
    <p:sldId id="279" r:id="rId23"/>
    <p:sldId id="274" r:id="rId24"/>
    <p:sldId id="276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9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50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1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5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6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6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0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1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6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1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9DD2-C3AF-454A-81C7-CF137E276F5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E0C4-98F2-4DDF-B3CD-F67CEDFB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05" y="625976"/>
            <a:ext cx="1903490" cy="19495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9895" y="694267"/>
            <a:ext cx="1003852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ИГРА</a:t>
            </a:r>
          </a:p>
          <a:p>
            <a:pPr algn="ctr"/>
            <a:r>
              <a:rPr lang="ru-RU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</a:t>
            </a:r>
            <a:r>
              <a:rPr lang="ru-RU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 Правилам</a:t>
            </a:r>
            <a:endParaRPr lang="ru-RU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754"/>
            <a:ext cx="1862375" cy="2725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09" y="4318001"/>
            <a:ext cx="2054852" cy="17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34707">
            <a:off x="2843364" y="1715139"/>
            <a:ext cx="8535083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ФОРМУЛА ВСЕГО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1213741">
            <a:off x="201120" y="2190048"/>
            <a:ext cx="588525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A+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90" y="2601471"/>
            <a:ext cx="3536477" cy="2525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"/>
          <a:stretch/>
        </p:blipFill>
        <p:spPr>
          <a:xfrm>
            <a:off x="359339" y="2858472"/>
            <a:ext cx="2259170" cy="2268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6062" y="2858472"/>
            <a:ext cx="118701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0167" y="2932969"/>
            <a:ext cx="7501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=</a:t>
            </a:r>
            <a:endParaRPr lang="ru-RU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4169"/>
          <a:stretch/>
        </p:blipFill>
        <p:spPr>
          <a:xfrm flipH="1">
            <a:off x="7840363" y="2015836"/>
            <a:ext cx="3844636" cy="3221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37335" y="5306474"/>
            <a:ext cx="47355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Велосипед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16577" r="15374" b="22059"/>
          <a:stretch/>
        </p:blipFill>
        <p:spPr>
          <a:xfrm>
            <a:off x="270164" y="2660422"/>
            <a:ext cx="3312680" cy="1953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5236" y="2205436"/>
            <a:ext cx="12650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r="17490"/>
          <a:stretch/>
        </p:blipFill>
        <p:spPr>
          <a:xfrm flipH="1">
            <a:off x="4347445" y="2141393"/>
            <a:ext cx="3113227" cy="2344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6345" y="2141393"/>
            <a:ext cx="12650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=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89" y="1919319"/>
            <a:ext cx="2788227" cy="2788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4383" y="4759448"/>
            <a:ext cx="72683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Знак </a:t>
            </a:r>
          </a:p>
          <a:p>
            <a:pPr algn="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«Въезд запрещён»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650"/>
            <a:ext cx="2861830" cy="2081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4547" y="2452990"/>
            <a:ext cx="12650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+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4297"/>
          <a:stretch/>
        </p:blipFill>
        <p:spPr>
          <a:xfrm>
            <a:off x="3673187" y="2352661"/>
            <a:ext cx="4114800" cy="25513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3984" y="2452989"/>
            <a:ext cx="12650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=</a:t>
            </a:r>
            <a:endParaRPr lang="ru-RU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r="21182"/>
          <a:stretch/>
        </p:blipFill>
        <p:spPr>
          <a:xfrm>
            <a:off x="8869075" y="569617"/>
            <a:ext cx="2372591" cy="42307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87987" y="4800361"/>
            <a:ext cx="4225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Пешеходный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светофор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172758">
            <a:off x="667450" y="2134738"/>
            <a:ext cx="6184634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КОТ В МЕШКЕ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719">
            <a:off x="7576397" y="733488"/>
            <a:ext cx="3500582" cy="3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1477604"/>
            <a:ext cx="9518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Днем </a:t>
            </a:r>
            <a:r>
              <a:rPr lang="ru-RU" sz="5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улыбкою</a:t>
            </a:r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 сверкает,</a:t>
            </a:r>
          </a:p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Ночью свет он возвращает.</a:t>
            </a:r>
          </a:p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Если нет его нигде,</a:t>
            </a:r>
          </a:p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Значит скоро быть беде.</a:t>
            </a:r>
          </a:p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Если у тебя их много – </a:t>
            </a:r>
          </a:p>
          <a:p>
            <a:r>
              <a:rPr lang="ru-RU" sz="5400" dirty="0">
                <a:solidFill>
                  <a:srgbClr val="009900"/>
                </a:solidFill>
                <a:latin typeface="Comic Sans MS" panose="030F0702030302020204" pitchFamily="66" charset="0"/>
              </a:rPr>
              <a:t>Будет лёгкою дорога!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506" y="161790"/>
            <a:ext cx="42017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ЗАГАДКА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2733">
            <a:off x="2237783" y="1302598"/>
            <a:ext cx="4282523" cy="428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4473" y="436416"/>
            <a:ext cx="8437418" cy="181039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СВЕТОВОЗВРАЩАЮЩИЙ ЭЛЕМЕНТ</a:t>
            </a:r>
            <a:endParaRPr lang="ru-RU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184006">
            <a:off x="3167175" y="1539498"/>
            <a:ext cx="8002640" cy="221322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Дорожное радио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692">
            <a:off x="2086407" y="1888144"/>
            <a:ext cx="3150612" cy="31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992187">
            <a:off x="484031" y="1200503"/>
            <a:ext cx="5778307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знаки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b="10904"/>
          <a:stretch/>
        </p:blipFill>
        <p:spPr>
          <a:xfrm>
            <a:off x="6269567" y="431007"/>
            <a:ext cx="5063702" cy="39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2655838"/>
            <a:ext cx="1988126" cy="1988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16" y="4706773"/>
            <a:ext cx="1995054" cy="1995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12" y="1048020"/>
            <a:ext cx="1967344" cy="1967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9677" y="1570027"/>
            <a:ext cx="6101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ЗАПРЕЩАЮЩИЕ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6891" y="3290374"/>
            <a:ext cx="8050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ПРЕДУПРЕЖДАЮЩИЕ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2170" y="5242635"/>
            <a:ext cx="780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ПРЕДПИСЫВАЮЩИЕ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676692">
            <a:off x="685800" y="753533"/>
            <a:ext cx="10820399" cy="280193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ОБЩЕГО?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813">
            <a:off x="498119" y="730448"/>
            <a:ext cx="3302532" cy="33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34707">
            <a:off x="1732720" y="1747772"/>
            <a:ext cx="8535083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ВЕРНО </a:t>
            </a:r>
            <a:r>
              <a:rPr lang="ru-RU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СКАзано</a:t>
            </a:r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357" t="55344" r="3839" b="21799"/>
          <a:stretch/>
        </p:blipFill>
        <p:spPr>
          <a:xfrm rot="20093432">
            <a:off x="2935009" y="4376517"/>
            <a:ext cx="2969746" cy="1111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9911" t="77487"/>
          <a:stretch/>
        </p:blipFill>
        <p:spPr>
          <a:xfrm rot="1934739">
            <a:off x="94155" y="2325093"/>
            <a:ext cx="3543298" cy="105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3216" r="6941" b="17416"/>
          <a:stretch/>
        </p:blipFill>
        <p:spPr>
          <a:xfrm>
            <a:off x="9580291" y="132333"/>
            <a:ext cx="2087974" cy="15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1436914"/>
            <a:ext cx="109858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50" b="1" dirty="0" smtClean="0">
                <a:solidFill>
                  <a:srgbClr val="C00000"/>
                </a:solidFill>
              </a:rPr>
              <a:t>Мигающий зеленый сигнал пешеходного светофора означает:</a:t>
            </a:r>
          </a:p>
          <a:p>
            <a:r>
              <a:rPr lang="ru-RU" sz="2150" dirty="0" smtClean="0">
                <a:solidFill>
                  <a:srgbClr val="C00000"/>
                </a:solidFill>
              </a:rPr>
              <a:t>А) Можно успеть быстро перебежать дорогу</a:t>
            </a:r>
          </a:p>
          <a:p>
            <a:r>
              <a:rPr lang="ru-RU" sz="2150" dirty="0" smtClean="0">
                <a:solidFill>
                  <a:srgbClr val="C00000"/>
                </a:solidFill>
              </a:rPr>
              <a:t>Б) Нужно остаться на месте и дождаться следующего зеленого сигнала светофора</a:t>
            </a:r>
          </a:p>
          <a:p>
            <a:endParaRPr lang="ru-RU" sz="2150" dirty="0">
              <a:solidFill>
                <a:srgbClr val="C00000"/>
              </a:solidFill>
            </a:endParaRPr>
          </a:p>
          <a:p>
            <a:pPr lvl="0"/>
            <a:r>
              <a:rPr lang="ru-RU" sz="2150" b="1" dirty="0" smtClean="0">
                <a:solidFill>
                  <a:srgbClr val="C00000"/>
                </a:solidFill>
              </a:rPr>
              <a:t>2.  Велосипедисту, который собирается пересечь проезжую часть по пешеходному переходу, необходимо:</a:t>
            </a:r>
            <a:endParaRPr lang="ru-RU" sz="2150" b="1" dirty="0">
              <a:solidFill>
                <a:srgbClr val="C00000"/>
              </a:solidFill>
            </a:endParaRPr>
          </a:p>
          <a:p>
            <a:pPr lvl="0"/>
            <a:r>
              <a:rPr lang="ru-RU" sz="2150" dirty="0">
                <a:solidFill>
                  <a:srgbClr val="C00000"/>
                </a:solidFill>
              </a:rPr>
              <a:t>А) </a:t>
            </a:r>
            <a:r>
              <a:rPr lang="ru-RU" sz="2150" dirty="0" smtClean="0">
                <a:solidFill>
                  <a:srgbClr val="C00000"/>
                </a:solidFill>
              </a:rPr>
              <a:t>Спешиться с велосипеда и вести велосипед рядом с собой (превратиться в пешехода)</a:t>
            </a:r>
            <a:endParaRPr lang="ru-RU" sz="2150" dirty="0">
              <a:solidFill>
                <a:srgbClr val="C00000"/>
              </a:solidFill>
            </a:endParaRPr>
          </a:p>
          <a:p>
            <a:pPr lvl="0"/>
            <a:r>
              <a:rPr lang="ru-RU" sz="2150" dirty="0">
                <a:solidFill>
                  <a:srgbClr val="C00000"/>
                </a:solidFill>
              </a:rPr>
              <a:t>Б) </a:t>
            </a:r>
            <a:r>
              <a:rPr lang="ru-RU" sz="2150" dirty="0" smtClean="0">
                <a:solidFill>
                  <a:srgbClr val="C00000"/>
                </a:solidFill>
              </a:rPr>
              <a:t>Подать звуковой сигнал и быстро крутя педали переехать на другую сторону</a:t>
            </a:r>
          </a:p>
          <a:p>
            <a:pPr lvl="0"/>
            <a:endParaRPr lang="ru-RU" sz="2150" dirty="0">
              <a:solidFill>
                <a:srgbClr val="C00000"/>
              </a:solidFill>
            </a:endParaRPr>
          </a:p>
          <a:p>
            <a:pPr lvl="0"/>
            <a:r>
              <a:rPr lang="ru-RU" sz="2150" b="1" dirty="0">
                <a:solidFill>
                  <a:srgbClr val="C00000"/>
                </a:solidFill>
              </a:rPr>
              <a:t>3. </a:t>
            </a:r>
            <a:r>
              <a:rPr lang="ru-RU" sz="2150" b="1" dirty="0" smtClean="0">
                <a:solidFill>
                  <a:srgbClr val="C00000"/>
                </a:solidFill>
              </a:rPr>
              <a:t>Пешеход при движении по тротуару должен:</a:t>
            </a:r>
            <a:endParaRPr lang="ru-RU" sz="2150" b="1" dirty="0">
              <a:solidFill>
                <a:srgbClr val="C00000"/>
              </a:solidFill>
            </a:endParaRPr>
          </a:p>
          <a:p>
            <a:pPr lvl="0"/>
            <a:r>
              <a:rPr lang="ru-RU" sz="2150" dirty="0">
                <a:solidFill>
                  <a:srgbClr val="C00000"/>
                </a:solidFill>
              </a:rPr>
              <a:t>А) </a:t>
            </a:r>
            <a:r>
              <a:rPr lang="ru-RU" sz="2150" dirty="0" smtClean="0">
                <a:solidFill>
                  <a:srgbClr val="C00000"/>
                </a:solidFill>
              </a:rPr>
              <a:t>Идти спокойно держась правой стороны</a:t>
            </a:r>
            <a:endParaRPr lang="ru-RU" sz="2150" dirty="0">
              <a:solidFill>
                <a:srgbClr val="C00000"/>
              </a:solidFill>
            </a:endParaRPr>
          </a:p>
          <a:p>
            <a:pPr lvl="0"/>
            <a:r>
              <a:rPr lang="ru-RU" sz="2150" dirty="0">
                <a:solidFill>
                  <a:srgbClr val="C00000"/>
                </a:solidFill>
              </a:rPr>
              <a:t>Б) </a:t>
            </a:r>
            <a:r>
              <a:rPr lang="ru-RU" sz="2150" dirty="0" smtClean="0">
                <a:solidFill>
                  <a:srgbClr val="C00000"/>
                </a:solidFill>
              </a:rPr>
              <a:t>Прыгать, бегать, толкаться и громко кричать, если мешают другие пешеходы</a:t>
            </a:r>
            <a:endParaRPr lang="ru-RU" sz="2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117933">
            <a:off x="3927238" y="1933595"/>
            <a:ext cx="6674832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НЕ ТАК?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670">
            <a:off x="1384352" y="1382736"/>
            <a:ext cx="4078432" cy="3058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04844">
            <a:off x="2407973" y="1462850"/>
            <a:ext cx="16289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199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9091" r="2347" b="4243"/>
          <a:stretch/>
        </p:blipFill>
        <p:spPr>
          <a:xfrm>
            <a:off x="4301838" y="797205"/>
            <a:ext cx="7689272" cy="56243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88762">
            <a:off x="22518" y="2316732"/>
            <a:ext cx="39547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Кто нарушает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правила?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23682" y="1425388"/>
            <a:ext cx="1775012" cy="1600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237129" y="3213847"/>
            <a:ext cx="1748117" cy="16405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37129" y="5042647"/>
            <a:ext cx="1775012" cy="16674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65559" y="1809989"/>
            <a:ext cx="4296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</a:t>
            </a:r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ыло весело!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5559" y="3213847"/>
            <a:ext cx="5288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Было интересно!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5559" y="5091535"/>
            <a:ext cx="64684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Узнал много нового!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3" y="1866028"/>
            <a:ext cx="2812110" cy="2451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89710"/>
            <a:ext cx="9448800" cy="407323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Соблюдайте</a:t>
            </a:r>
            <a:b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правила</a:t>
            </a:r>
            <a:b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дорожного</a:t>
            </a:r>
            <a:b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движения!</a:t>
            </a:r>
            <a:endParaRPr lang="ru-RU" sz="6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25" y="980661"/>
            <a:ext cx="2866775" cy="3337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676" r="3166" b="17488"/>
          <a:stretch/>
        </p:blipFill>
        <p:spPr>
          <a:xfrm>
            <a:off x="3525078" y="4862945"/>
            <a:ext cx="1484244" cy="13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52" y="1589268"/>
            <a:ext cx="4965424" cy="3651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32" y="1947812"/>
            <a:ext cx="3532325" cy="2650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8" y="2231849"/>
            <a:ext cx="2943087" cy="23662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04568" y="5419589"/>
            <a:ext cx="4232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Полоски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52"/>
            <a:ext cx="3522804" cy="3010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16" y="333926"/>
            <a:ext cx="3021496" cy="3490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220" y="2902846"/>
            <a:ext cx="4054096" cy="231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89480" y="5668971"/>
            <a:ext cx="890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Общественный транспорт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87" y="1836632"/>
            <a:ext cx="4756440" cy="3261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2648">
            <a:off x="8574232" y="285308"/>
            <a:ext cx="2400300" cy="47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3" y="1836632"/>
            <a:ext cx="3306905" cy="3647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49864" y="5098078"/>
            <a:ext cx="5426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Красный цвет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863299">
            <a:off x="70410" y="1320285"/>
            <a:ext cx="8535083" cy="2213221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СВЕТОФОР</a:t>
            </a:r>
            <a:endParaRPr lang="ru-RU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81" y="758135"/>
            <a:ext cx="20215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2780" y="2468687"/>
            <a:ext cx="4509655" cy="2451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2466074"/>
            <a:ext cx="4218708" cy="2409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4"/>
          <a:stretch/>
        </p:blipFill>
        <p:spPr>
          <a:xfrm flipH="1">
            <a:off x="8853054" y="2431534"/>
            <a:ext cx="2930240" cy="24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34707">
            <a:off x="1628218" y="1439182"/>
            <a:ext cx="8535083" cy="2213221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ПРАВИЛЬНОЕ РЕШЕНИЕ!</a:t>
            </a:r>
            <a:endParaRPr lang="ru-RU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467" y="4234070"/>
            <a:ext cx="10490200" cy="363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3216" r="6941" b="17416"/>
          <a:stretch/>
        </p:blipFill>
        <p:spPr>
          <a:xfrm>
            <a:off x="9426693" y="223773"/>
            <a:ext cx="2087974" cy="15953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4" y="1819079"/>
            <a:ext cx="3122025" cy="23588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1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2" y="1310139"/>
            <a:ext cx="854310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smtClean="0">
                <a:solidFill>
                  <a:srgbClr val="C00000"/>
                </a:solidFill>
              </a:rPr>
              <a:t>Если пешеходный переход оборудован светофором, то переходить дорогу можно только на зеленый сигнал светофора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500" b="1" dirty="0" err="1" smtClean="0">
                <a:solidFill>
                  <a:srgbClr val="C00000"/>
                </a:solidFill>
              </a:rPr>
              <a:t>Световозвращающий</a:t>
            </a:r>
            <a:r>
              <a:rPr lang="ru-RU" sz="2500" b="1" dirty="0" smtClean="0">
                <a:solidFill>
                  <a:srgbClr val="C00000"/>
                </a:solidFill>
              </a:rPr>
              <a:t> элемент позволяет водителю </a:t>
            </a:r>
            <a:r>
              <a:rPr lang="ru-RU" sz="2500" b="1" dirty="0">
                <a:solidFill>
                  <a:srgbClr val="C00000"/>
                </a:solidFill>
              </a:rPr>
              <a:t>в темное время </a:t>
            </a:r>
            <a:r>
              <a:rPr lang="ru-RU" sz="2500" b="1" dirty="0" smtClean="0">
                <a:solidFill>
                  <a:srgbClr val="C00000"/>
                </a:solidFill>
              </a:rPr>
              <a:t>суток увидеть человека издалека и снизить скорость</a:t>
            </a:r>
          </a:p>
          <a:p>
            <a:pPr marL="342900" indent="-342900">
              <a:buAutoNum type="arabicPeriod"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500" dirty="0" smtClean="0">
                <a:solidFill>
                  <a:srgbClr val="C00000"/>
                </a:solidFill>
              </a:rPr>
              <a:t>Переходить дорогу можно как угодно, если вблизи нет пешеходного перехода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500" b="1" dirty="0" smtClean="0">
                <a:solidFill>
                  <a:srgbClr val="C00000"/>
                </a:solidFill>
              </a:rPr>
              <a:t>На велосипеде по правой стороне проезжей части дороги можно ездить только с 14 лет</a:t>
            </a:r>
          </a:p>
          <a:p>
            <a:pPr marL="342900" indent="-342900">
              <a:buAutoNum type="arabicPeriod"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500" dirty="0" smtClean="0">
                <a:solidFill>
                  <a:srgbClr val="C00000"/>
                </a:solidFill>
              </a:rPr>
              <a:t>По пешеходному переходу можно переходить в наушниках и капюшоне не глядя по сторонам</a:t>
            </a: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1932" y="1502228"/>
            <a:ext cx="280519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9092" y="1310139"/>
            <a:ext cx="129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6574" y="1310139"/>
            <a:ext cx="151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8830" y="2655390"/>
            <a:ext cx="129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8830" y="3779998"/>
            <a:ext cx="129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8830" y="4745872"/>
            <a:ext cx="129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8830" y="5669202"/>
            <a:ext cx="129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90207" y="2650811"/>
            <a:ext cx="151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4527" y="3778101"/>
            <a:ext cx="151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17994" y="4745872"/>
            <a:ext cx="151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90207" y="5669202"/>
            <a:ext cx="151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683</TotalTime>
  <Words>288</Words>
  <Application>Microsoft Office PowerPoint</Application>
  <PresentationFormat>Широкоэкранный</PresentationFormat>
  <Paragraphs>87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Comic Sans MS</vt:lpstr>
      <vt:lpstr>След самолета</vt:lpstr>
      <vt:lpstr> </vt:lpstr>
      <vt:lpstr>ЧТО ОБЩЕГО?</vt:lpstr>
      <vt:lpstr>Презентация PowerPoint</vt:lpstr>
      <vt:lpstr>Презентация PowerPoint</vt:lpstr>
      <vt:lpstr>Презентация PowerPoint</vt:lpstr>
      <vt:lpstr>СВЕТОФОР</vt:lpstr>
      <vt:lpstr>Презентация PowerPoint</vt:lpstr>
      <vt:lpstr>ПРАВИЛЬНОЕ РЕШЕНИЕ!</vt:lpstr>
      <vt:lpstr>Презентация PowerPoint</vt:lpstr>
      <vt:lpstr>ФОРМУЛА ВСЕГО</vt:lpstr>
      <vt:lpstr>Презентация PowerPoint</vt:lpstr>
      <vt:lpstr>Презентация PowerPoint</vt:lpstr>
      <vt:lpstr>Презентация PowerPoint</vt:lpstr>
      <vt:lpstr>КОТ В МЕШКЕ</vt:lpstr>
      <vt:lpstr>Презентация PowerPoint</vt:lpstr>
      <vt:lpstr> СВЕТОВОЗВРАЩАЮЩИЙ ЭЛЕМЕНТ</vt:lpstr>
      <vt:lpstr>Дорожное радио</vt:lpstr>
      <vt:lpstr>знаки</vt:lpstr>
      <vt:lpstr>Презентация PowerPoint</vt:lpstr>
      <vt:lpstr>ВЕРНО СКАзано!</vt:lpstr>
      <vt:lpstr>Презентация PowerPoint</vt:lpstr>
      <vt:lpstr>ЧТО НЕ ТАК?</vt:lpstr>
      <vt:lpstr>Презентация PowerPoint</vt:lpstr>
      <vt:lpstr>Презентация PowerPoint</vt:lpstr>
      <vt:lpstr>Соблюдайте правила дорожного движения!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62</cp:revision>
  <dcterms:created xsi:type="dcterms:W3CDTF">2019-10-25T12:07:18Z</dcterms:created>
  <dcterms:modified xsi:type="dcterms:W3CDTF">2020-02-06T14:02:17Z</dcterms:modified>
</cp:coreProperties>
</file>